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78" r:id="rId5"/>
    <p:sldId id="273" r:id="rId6"/>
    <p:sldId id="262" r:id="rId7"/>
    <p:sldId id="267" r:id="rId8"/>
    <p:sldId id="277" r:id="rId9"/>
    <p:sldId id="276" r:id="rId10"/>
    <p:sldId id="274"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ACB6"/>
    <a:srgbClr val="79ACAF"/>
    <a:srgbClr val="F1ECE8"/>
    <a:srgbClr val="DCB8A0"/>
    <a:srgbClr val="112F60"/>
    <a:srgbClr val="623D22"/>
    <a:srgbClr val="607090"/>
    <a:srgbClr val="F6F2F0"/>
    <a:srgbClr val="F3E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84" d="100"/>
          <a:sy n="84" d="100"/>
        </p:scale>
        <p:origin x="643"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B26732-7B21-4459-9D1F-4F1537481E7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5D957-48AF-4B33-95F5-6DA5CE079CF9}" type="slidenum">
              <a:rPr lang="en-US" smtClean="0"/>
              <a:t>‹#›</a:t>
            </a:fld>
            <a:endParaRPr lang="en-US"/>
          </a:p>
        </p:txBody>
      </p:sp>
    </p:spTree>
    <p:extLst>
      <p:ext uri="{BB962C8B-B14F-4D97-AF65-F5344CB8AC3E}">
        <p14:creationId xmlns:p14="http://schemas.microsoft.com/office/powerpoint/2010/main" val="68449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B26732-7B21-4459-9D1F-4F1537481E7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5D957-48AF-4B33-95F5-6DA5CE079CF9}" type="slidenum">
              <a:rPr lang="en-US" smtClean="0"/>
              <a:t>‹#›</a:t>
            </a:fld>
            <a:endParaRPr lang="en-US"/>
          </a:p>
        </p:txBody>
      </p:sp>
    </p:spTree>
    <p:extLst>
      <p:ext uri="{BB962C8B-B14F-4D97-AF65-F5344CB8AC3E}">
        <p14:creationId xmlns:p14="http://schemas.microsoft.com/office/powerpoint/2010/main" val="332946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B26732-7B21-4459-9D1F-4F1537481E7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5D957-48AF-4B33-95F5-6DA5CE079CF9}" type="slidenum">
              <a:rPr lang="en-US" smtClean="0"/>
              <a:t>‹#›</a:t>
            </a:fld>
            <a:endParaRPr lang="en-US"/>
          </a:p>
        </p:txBody>
      </p:sp>
    </p:spTree>
    <p:extLst>
      <p:ext uri="{BB962C8B-B14F-4D97-AF65-F5344CB8AC3E}">
        <p14:creationId xmlns:p14="http://schemas.microsoft.com/office/powerpoint/2010/main" val="321043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B26732-7B21-4459-9D1F-4F1537481E7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5D957-48AF-4B33-95F5-6DA5CE079CF9}" type="slidenum">
              <a:rPr lang="en-US" smtClean="0"/>
              <a:t>‹#›</a:t>
            </a:fld>
            <a:endParaRPr lang="en-US"/>
          </a:p>
        </p:txBody>
      </p:sp>
    </p:spTree>
    <p:extLst>
      <p:ext uri="{BB962C8B-B14F-4D97-AF65-F5344CB8AC3E}">
        <p14:creationId xmlns:p14="http://schemas.microsoft.com/office/powerpoint/2010/main" val="419481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B26732-7B21-4459-9D1F-4F1537481E7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5D957-48AF-4B33-95F5-6DA5CE079CF9}" type="slidenum">
              <a:rPr lang="en-US" smtClean="0"/>
              <a:t>‹#›</a:t>
            </a:fld>
            <a:endParaRPr lang="en-US"/>
          </a:p>
        </p:txBody>
      </p:sp>
    </p:spTree>
    <p:extLst>
      <p:ext uri="{BB962C8B-B14F-4D97-AF65-F5344CB8AC3E}">
        <p14:creationId xmlns:p14="http://schemas.microsoft.com/office/powerpoint/2010/main" val="278061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B26732-7B21-4459-9D1F-4F1537481E74}"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5D957-48AF-4B33-95F5-6DA5CE079CF9}" type="slidenum">
              <a:rPr lang="en-US" smtClean="0"/>
              <a:t>‹#›</a:t>
            </a:fld>
            <a:endParaRPr lang="en-US"/>
          </a:p>
        </p:txBody>
      </p:sp>
    </p:spTree>
    <p:extLst>
      <p:ext uri="{BB962C8B-B14F-4D97-AF65-F5344CB8AC3E}">
        <p14:creationId xmlns:p14="http://schemas.microsoft.com/office/powerpoint/2010/main" val="312281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B26732-7B21-4459-9D1F-4F1537481E74}"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5D957-48AF-4B33-95F5-6DA5CE079CF9}" type="slidenum">
              <a:rPr lang="en-US" smtClean="0"/>
              <a:t>‹#›</a:t>
            </a:fld>
            <a:endParaRPr lang="en-US"/>
          </a:p>
        </p:txBody>
      </p:sp>
    </p:spTree>
    <p:extLst>
      <p:ext uri="{BB962C8B-B14F-4D97-AF65-F5344CB8AC3E}">
        <p14:creationId xmlns:p14="http://schemas.microsoft.com/office/powerpoint/2010/main" val="29957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B26732-7B21-4459-9D1F-4F1537481E74}"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25D957-48AF-4B33-95F5-6DA5CE079CF9}" type="slidenum">
              <a:rPr lang="en-US" smtClean="0"/>
              <a:t>‹#›</a:t>
            </a:fld>
            <a:endParaRPr lang="en-US"/>
          </a:p>
        </p:txBody>
      </p:sp>
    </p:spTree>
    <p:extLst>
      <p:ext uri="{BB962C8B-B14F-4D97-AF65-F5344CB8AC3E}">
        <p14:creationId xmlns:p14="http://schemas.microsoft.com/office/powerpoint/2010/main" val="368934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26732-7B21-4459-9D1F-4F1537481E74}"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25D957-48AF-4B33-95F5-6DA5CE079CF9}" type="slidenum">
              <a:rPr lang="en-US" smtClean="0"/>
              <a:t>‹#›</a:t>
            </a:fld>
            <a:endParaRPr lang="en-US"/>
          </a:p>
        </p:txBody>
      </p:sp>
    </p:spTree>
    <p:extLst>
      <p:ext uri="{BB962C8B-B14F-4D97-AF65-F5344CB8AC3E}">
        <p14:creationId xmlns:p14="http://schemas.microsoft.com/office/powerpoint/2010/main" val="299154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B26732-7B21-4459-9D1F-4F1537481E74}"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5D957-48AF-4B33-95F5-6DA5CE079CF9}" type="slidenum">
              <a:rPr lang="en-US" smtClean="0"/>
              <a:t>‹#›</a:t>
            </a:fld>
            <a:endParaRPr lang="en-US"/>
          </a:p>
        </p:txBody>
      </p:sp>
    </p:spTree>
    <p:extLst>
      <p:ext uri="{BB962C8B-B14F-4D97-AF65-F5344CB8AC3E}">
        <p14:creationId xmlns:p14="http://schemas.microsoft.com/office/powerpoint/2010/main" val="351567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B26732-7B21-4459-9D1F-4F1537481E74}"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5D957-48AF-4B33-95F5-6DA5CE079CF9}" type="slidenum">
              <a:rPr lang="en-US" smtClean="0"/>
              <a:t>‹#›</a:t>
            </a:fld>
            <a:endParaRPr lang="en-US"/>
          </a:p>
        </p:txBody>
      </p:sp>
    </p:spTree>
    <p:extLst>
      <p:ext uri="{BB962C8B-B14F-4D97-AF65-F5344CB8AC3E}">
        <p14:creationId xmlns:p14="http://schemas.microsoft.com/office/powerpoint/2010/main" val="403329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26732-7B21-4459-9D1F-4F1537481E74}" type="datetimeFigureOut">
              <a:rPr lang="en-US" smtClean="0"/>
              <a:t>5/18/2023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5D957-48AF-4B33-95F5-6DA5CE079CF9}" type="slidenum">
              <a:rPr lang="en-US" smtClean="0"/>
              <a:t>‹#›</a:t>
            </a:fld>
            <a:endParaRPr lang="en-US"/>
          </a:p>
        </p:txBody>
      </p:sp>
    </p:spTree>
    <p:extLst>
      <p:ext uri="{BB962C8B-B14F-4D97-AF65-F5344CB8AC3E}">
        <p14:creationId xmlns:p14="http://schemas.microsoft.com/office/powerpoint/2010/main" val="3275910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52960" cy="6922655"/>
          </a:xfrm>
          <a:prstGeom prst="rect">
            <a:avLst/>
          </a:prstGeom>
        </p:spPr>
      </p:pic>
      <p:sp>
        <p:nvSpPr>
          <p:cNvPr id="6" name="TextBox 5"/>
          <p:cNvSpPr txBox="1"/>
          <p:nvPr/>
        </p:nvSpPr>
        <p:spPr>
          <a:xfrm>
            <a:off x="541361" y="1675755"/>
            <a:ext cx="11377684" cy="1754326"/>
          </a:xfrm>
          <a:prstGeom prst="rect">
            <a:avLst/>
          </a:prstGeom>
          <a:noFill/>
        </p:spPr>
        <p:txBody>
          <a:bodyPr wrap="square" rtlCol="0">
            <a:spAutoFit/>
          </a:bodyPr>
          <a:lstStyle/>
          <a:p>
            <a:r>
              <a:rPr lang="en-US" sz="3600" dirty="0">
                <a:solidFill>
                  <a:srgbClr val="112F60"/>
                </a:solidFill>
                <a:latin typeface="Century Gothic" panose="020B0502020202020204" pitchFamily="34" charset="0"/>
                <a:ea typeface="GE Dinar Two" panose="020A0503020102020204" pitchFamily="18" charset="-78"/>
                <a:cs typeface="Arabic Typesetting" panose="03020402040406030203" pitchFamily="66" charset="-78"/>
              </a:rPr>
              <a:t>Success Stories in Incorporating Sustainable Development Goals in Education, Research and Practice</a:t>
            </a:r>
            <a:endParaRPr lang="en-US" sz="3600" dirty="0">
              <a:solidFill>
                <a:srgbClr val="112F60"/>
              </a:solidFill>
              <a:latin typeface="Arabic Typesetting" panose="03020402040406030203" pitchFamily="66" charset="-78"/>
              <a:ea typeface="GE Dinar Two" panose="020A0503020102020204" pitchFamily="18" charset="-78"/>
              <a:cs typeface="Arabic Typesetting" panose="03020402040406030203" pitchFamily="66" charset="-78"/>
            </a:endParaRPr>
          </a:p>
        </p:txBody>
      </p:sp>
      <p:sp>
        <p:nvSpPr>
          <p:cNvPr id="9" name="TextBox 8"/>
          <p:cNvSpPr txBox="1"/>
          <p:nvPr/>
        </p:nvSpPr>
        <p:spPr>
          <a:xfrm>
            <a:off x="615969" y="3507856"/>
            <a:ext cx="11636991" cy="954107"/>
          </a:xfrm>
          <a:prstGeom prst="rect">
            <a:avLst/>
          </a:prstGeom>
          <a:noFill/>
        </p:spPr>
        <p:txBody>
          <a:bodyPr wrap="square" rtlCol="0">
            <a:spAutoFit/>
          </a:bodyPr>
          <a:lstStyle/>
          <a:p>
            <a:pPr algn="ctr"/>
            <a:r>
              <a:rPr lang="en-US" sz="2800" b="1" dirty="0">
                <a:solidFill>
                  <a:srgbClr val="112F60"/>
                </a:solidFill>
                <a:latin typeface="Century Gothic" panose="020B0502020202020204" pitchFamily="34" charset="0"/>
              </a:rPr>
              <a:t>ANDD Call for Papers, Second Edition 2023 </a:t>
            </a:r>
          </a:p>
          <a:p>
            <a:pPr algn="ctr"/>
            <a:r>
              <a:rPr lang="en-US" sz="2800" b="1" dirty="0">
                <a:solidFill>
                  <a:srgbClr val="112F60"/>
                </a:solidFill>
                <a:latin typeface="Century Gothic" panose="020B0502020202020204" pitchFamily="34" charset="0"/>
              </a:rPr>
              <a:t>Promoting Human Wellbeing and Strengthening Capabilities</a:t>
            </a:r>
          </a:p>
        </p:txBody>
      </p:sp>
      <p:sp>
        <p:nvSpPr>
          <p:cNvPr id="10" name="TextBox 9"/>
          <p:cNvSpPr txBox="1"/>
          <p:nvPr/>
        </p:nvSpPr>
        <p:spPr>
          <a:xfrm>
            <a:off x="5229183" y="5555721"/>
            <a:ext cx="2270173" cy="830997"/>
          </a:xfrm>
          <a:prstGeom prst="rect">
            <a:avLst/>
          </a:prstGeom>
          <a:solidFill>
            <a:srgbClr val="F1ECE8"/>
          </a:solidFill>
        </p:spPr>
        <p:txBody>
          <a:bodyPr wrap="none" rtlCol="0">
            <a:spAutoFit/>
          </a:bodyPr>
          <a:lstStyle/>
          <a:p>
            <a:r>
              <a:rPr lang="en-US" sz="2400" b="1" dirty="0">
                <a:solidFill>
                  <a:srgbClr val="112F60"/>
                </a:solidFill>
                <a:latin typeface="HelveticaNeueLT Std Cn" panose="020B0506030502030204" pitchFamily="34" charset="0"/>
              </a:rPr>
              <a:t> Doha – Qatar</a:t>
            </a:r>
          </a:p>
          <a:p>
            <a:r>
              <a:rPr lang="en-US" sz="2400" b="1" dirty="0">
                <a:solidFill>
                  <a:srgbClr val="112F60"/>
                </a:solidFill>
                <a:latin typeface="HelveticaNeueLT Std Cn" panose="020B0506030502030204" pitchFamily="34" charset="0"/>
              </a:rPr>
              <a:t>18 May 2023</a:t>
            </a:r>
          </a:p>
        </p:txBody>
      </p:sp>
      <p:sp>
        <p:nvSpPr>
          <p:cNvPr id="5" name="TextBox 4">
            <a:extLst>
              <a:ext uri="{FF2B5EF4-FFF2-40B4-BE49-F238E27FC236}">
                <a16:creationId xmlns:a16="http://schemas.microsoft.com/office/drawing/2014/main" id="{3FD62C09-7A0F-6FC7-788D-38F60A303116}"/>
              </a:ext>
            </a:extLst>
          </p:cNvPr>
          <p:cNvSpPr txBox="1"/>
          <p:nvPr/>
        </p:nvSpPr>
        <p:spPr>
          <a:xfrm>
            <a:off x="2904967" y="4770060"/>
            <a:ext cx="7260321" cy="707886"/>
          </a:xfrm>
          <a:prstGeom prst="rect">
            <a:avLst/>
          </a:prstGeom>
          <a:solidFill>
            <a:schemeClr val="bg2"/>
          </a:solidFill>
        </p:spPr>
        <p:txBody>
          <a:bodyPr wrap="none" rtlCol="0">
            <a:spAutoFit/>
          </a:bodyPr>
          <a:lstStyle/>
          <a:p>
            <a:r>
              <a:rPr lang="en-IN" sz="2400" dirty="0">
                <a:solidFill>
                  <a:srgbClr val="112F60"/>
                </a:solidFill>
                <a:effectLst>
                  <a:outerShdw blurRad="38100" dist="38100" dir="2700000" algn="tl">
                    <a:srgbClr val="000000">
                      <a:alpha val="43137"/>
                    </a:srgbClr>
                  </a:outerShdw>
                </a:effectLst>
                <a:latin typeface="Century Gothic" panose="020B0502020202020204" pitchFamily="34" charset="0"/>
                <a:ea typeface="GE Dinar Two" panose="020A0503020102020204" pitchFamily="18" charset="-78"/>
                <a:cs typeface="Arabic Typesetting" panose="03020402040406030203" pitchFamily="66" charset="-78"/>
              </a:rPr>
              <a:t>Professor Arokiasamy Perianayagam, SESRI, QU</a:t>
            </a:r>
            <a:r>
              <a:rPr lang="en-IN" sz="4000" b="1" dirty="0">
                <a:solidFill>
                  <a:srgbClr val="112F60"/>
                </a:solidFill>
                <a:latin typeface="Arabic Typesetting" panose="03020402040406030203" pitchFamily="66" charset="-78"/>
                <a:ea typeface="GE Dinar Two" panose="020A0503020102020204" pitchFamily="18" charset="-78"/>
                <a:cs typeface="Arabic Typesetting" panose="03020402040406030203" pitchFamily="66" charset="-78"/>
              </a:rPr>
              <a:t> </a:t>
            </a:r>
            <a:endParaRPr lang="en-US" sz="4000" dirty="0">
              <a:solidFill>
                <a:srgbClr val="112F60"/>
              </a:solidFill>
              <a:latin typeface="Arabic Typesetting" panose="03020402040406030203" pitchFamily="66" charset="-78"/>
              <a:ea typeface="GE Dinar Two" panose="020A0503020102020204" pitchFamily="18" charset="-78"/>
              <a:cs typeface="Arabic Typesetting" panose="03020402040406030203" pitchFamily="66" charset="-78"/>
            </a:endParaRPr>
          </a:p>
        </p:txBody>
      </p:sp>
    </p:spTree>
    <p:extLst>
      <p:ext uri="{BB962C8B-B14F-4D97-AF65-F5344CB8AC3E}">
        <p14:creationId xmlns:p14="http://schemas.microsoft.com/office/powerpoint/2010/main" val="3144438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
            <a:ext cx="12252960" cy="6892290"/>
          </a:xfrm>
          <a:prstGeom prst="rect">
            <a:avLst/>
          </a:prstGeom>
        </p:spPr>
      </p:pic>
      <p:sp>
        <p:nvSpPr>
          <p:cNvPr id="6" name="TextBox 5"/>
          <p:cNvSpPr txBox="1"/>
          <p:nvPr/>
        </p:nvSpPr>
        <p:spPr>
          <a:xfrm>
            <a:off x="537900" y="964342"/>
            <a:ext cx="11240118" cy="646331"/>
          </a:xfrm>
          <a:prstGeom prst="rect">
            <a:avLst/>
          </a:prstGeom>
          <a:noFill/>
        </p:spPr>
        <p:txBody>
          <a:bodyPr wrap="square" rtlCol="0">
            <a:spAutoFit/>
          </a:bodyPr>
          <a:lstStyle/>
          <a:p>
            <a:pPr algn="ctr"/>
            <a:r>
              <a:rPr lang="en-US" sz="3600" b="1" dirty="0">
                <a:solidFill>
                  <a:schemeClr val="tx2">
                    <a:lumMod val="50000"/>
                  </a:schemeClr>
                </a:solidFill>
                <a:effectLst>
                  <a:innerShdw blurRad="63500" dist="50800" dir="16200000">
                    <a:prstClr val="black">
                      <a:alpha val="50000"/>
                    </a:prstClr>
                  </a:innerShdw>
                </a:effectLst>
              </a:rPr>
              <a:t>Human Capabilities  </a:t>
            </a:r>
            <a:r>
              <a:rPr lang="en-US" sz="3200" dirty="0">
                <a:solidFill>
                  <a:schemeClr val="accent5"/>
                </a:solidFill>
                <a:effectLst>
                  <a:innerShdw blurRad="63500" dist="50800" dir="16200000">
                    <a:prstClr val="black">
                      <a:alpha val="50000"/>
                    </a:prstClr>
                  </a:innerShdw>
                </a:effectLst>
              </a:rPr>
              <a:t> </a:t>
            </a:r>
            <a:endParaRPr lang="en-US" sz="2800" b="1" dirty="0">
              <a:solidFill>
                <a:srgbClr val="112F60"/>
              </a:solidFill>
              <a:effectLst>
                <a:innerShdw blurRad="63500" dist="50800" dir="16200000">
                  <a:prstClr val="black">
                    <a:alpha val="50000"/>
                  </a:prstClr>
                </a:innerShdw>
              </a:effectLst>
            </a:endParaRPr>
          </a:p>
        </p:txBody>
      </p:sp>
      <p:sp>
        <p:nvSpPr>
          <p:cNvPr id="7" name="TextBox 6"/>
          <p:cNvSpPr txBox="1"/>
          <p:nvPr/>
        </p:nvSpPr>
        <p:spPr>
          <a:xfrm>
            <a:off x="537900" y="1610673"/>
            <a:ext cx="10867079" cy="421653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entury Gothic" panose="020B0502020202020204" pitchFamily="34" charset="0"/>
              </a:rPr>
              <a:t>Quality of Life and Wellbeing are built on people functional capabilities and choices.</a:t>
            </a:r>
          </a:p>
          <a:p>
            <a:pPr marL="342900" indent="-342900">
              <a:buFont typeface="Arial" panose="020B0604020202020204" pitchFamily="34" charset="0"/>
              <a:buChar char="•"/>
            </a:pPr>
            <a:endParaRPr lang="en-US" sz="1400" dirty="0">
              <a:latin typeface="Century Gothic" panose="020B0502020202020204" pitchFamily="34" charset="0"/>
            </a:endParaRPr>
          </a:p>
          <a:p>
            <a:pPr marL="342900" indent="-342900">
              <a:buFont typeface="Arial" panose="020B0604020202020204" pitchFamily="34" charset="0"/>
              <a:buChar char="•"/>
            </a:pPr>
            <a:r>
              <a:rPr lang="en-US" sz="2400" dirty="0">
                <a:latin typeface="Century Gothic" panose="020B0502020202020204" pitchFamily="34" charset="0"/>
              </a:rPr>
              <a:t>Not merely technical skills, but human capabilities are the underlying knowledge, skills, and personal attributes or experiences required to perform in a role today, and to confirm a person's potential to rapidly assume emerging future roles.</a:t>
            </a:r>
          </a:p>
          <a:p>
            <a:pPr marL="342900" indent="-342900">
              <a:buFont typeface="Arial" panose="020B0604020202020204" pitchFamily="34" charset="0"/>
              <a:buChar char="•"/>
            </a:pPr>
            <a:endParaRPr lang="en-US" sz="1400" dirty="0">
              <a:latin typeface="Century Gothic" panose="020B0502020202020204" pitchFamily="34" charset="0"/>
            </a:endParaRPr>
          </a:p>
          <a:p>
            <a:pPr marL="342900" indent="-342900">
              <a:buFont typeface="Arial" panose="020B0604020202020204" pitchFamily="34" charset="0"/>
              <a:buChar char="•"/>
            </a:pPr>
            <a:r>
              <a:rPr lang="en-US" sz="2400" dirty="0">
                <a:latin typeface="Century Gothic" panose="020B0502020202020204" pitchFamily="34" charset="0"/>
              </a:rPr>
              <a:t>Focusing on what people can do and be, rather than being exclusively directed towards their skills or the assets they have at their disposal, is the approach on education concerned with the capabilities of each individual.</a:t>
            </a:r>
          </a:p>
        </p:txBody>
      </p:sp>
    </p:spTree>
    <p:extLst>
      <p:ext uri="{BB962C8B-B14F-4D97-AF65-F5344CB8AC3E}">
        <p14:creationId xmlns:p14="http://schemas.microsoft.com/office/powerpoint/2010/main" val="33510399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 y="-42576"/>
            <a:ext cx="12252960" cy="6892290"/>
          </a:xfrm>
          <a:prstGeom prst="rect">
            <a:avLst/>
          </a:prstGeom>
        </p:spPr>
      </p:pic>
      <p:sp>
        <p:nvSpPr>
          <p:cNvPr id="5" name="TextBox 4"/>
          <p:cNvSpPr txBox="1"/>
          <p:nvPr/>
        </p:nvSpPr>
        <p:spPr>
          <a:xfrm>
            <a:off x="1287440" y="1972408"/>
            <a:ext cx="9103056" cy="1938992"/>
          </a:xfrm>
          <a:prstGeom prst="rect">
            <a:avLst/>
          </a:prstGeom>
          <a:noFill/>
        </p:spPr>
        <p:txBody>
          <a:bodyPr wrap="square" rtlCol="0">
            <a:spAutoFit/>
          </a:bodyPr>
          <a:lstStyle/>
          <a:p>
            <a:pPr algn="ctr"/>
            <a:r>
              <a:rPr lang="en-US" sz="6000" dirty="0">
                <a:solidFill>
                  <a:srgbClr val="112F60"/>
                </a:solidFill>
                <a:effectLst>
                  <a:innerShdw blurRad="63500" dist="50800" dir="16200000">
                    <a:prstClr val="black">
                      <a:alpha val="50000"/>
                    </a:prstClr>
                  </a:innerShdw>
                </a:effectLst>
                <a:latin typeface="Century Gothic" panose="020B0502020202020204" pitchFamily="34" charset="0"/>
              </a:rPr>
              <a:t>Thank You for Your Patience and Attention</a:t>
            </a:r>
          </a:p>
        </p:txBody>
      </p:sp>
      <p:sp>
        <p:nvSpPr>
          <p:cNvPr id="6" name="TextBox 5"/>
          <p:cNvSpPr txBox="1"/>
          <p:nvPr/>
        </p:nvSpPr>
        <p:spPr>
          <a:xfrm>
            <a:off x="4422624" y="486581"/>
            <a:ext cx="3461012" cy="1446550"/>
          </a:xfrm>
          <a:prstGeom prst="rect">
            <a:avLst/>
          </a:prstGeom>
          <a:noFill/>
        </p:spPr>
        <p:txBody>
          <a:bodyPr wrap="square" rtlCol="0">
            <a:spAutoFit/>
          </a:bodyPr>
          <a:lstStyle/>
          <a:p>
            <a:pPr algn="ctr"/>
            <a:r>
              <a:rPr lang="ar-QA" sz="8800" b="1" dirty="0">
                <a:solidFill>
                  <a:srgbClr val="112F60"/>
                </a:solidFill>
                <a:effectLst>
                  <a:innerShdw blurRad="63500" dist="50800" dir="16200000">
                    <a:prstClr val="black">
                      <a:alpha val="50000"/>
                    </a:prstClr>
                  </a:innerShdw>
                </a:effectLst>
                <a:latin typeface="Arabic Typesetting" panose="03020402040406030203" pitchFamily="66" charset="-78"/>
                <a:ea typeface="GE Dinar Two" panose="020A0503020102020204" pitchFamily="18" charset="-78"/>
                <a:cs typeface="Arabic Typesetting" panose="03020402040406030203" pitchFamily="66" charset="-78"/>
              </a:rPr>
              <a:t>شكرًا</a:t>
            </a:r>
            <a:endParaRPr lang="en-US" sz="7200" b="1" dirty="0">
              <a:solidFill>
                <a:srgbClr val="112F60"/>
              </a:solidFill>
              <a:effectLst>
                <a:innerShdw blurRad="63500" dist="50800" dir="16200000">
                  <a:prstClr val="black">
                    <a:alpha val="50000"/>
                  </a:prstClr>
                </a:innerShdw>
              </a:effectLst>
              <a:latin typeface="Arabic Typesetting" panose="03020402040406030203" pitchFamily="66" charset="-78"/>
              <a:ea typeface="GE Dinar Two" panose="020A0503020102020204" pitchFamily="18" charset="-78"/>
              <a:cs typeface="Arabic Typesetting" panose="03020402040406030203" pitchFamily="66" charset="-78"/>
            </a:endParaRPr>
          </a:p>
        </p:txBody>
      </p:sp>
    </p:spTree>
    <p:extLst>
      <p:ext uri="{BB962C8B-B14F-4D97-AF65-F5344CB8AC3E}">
        <p14:creationId xmlns:p14="http://schemas.microsoft.com/office/powerpoint/2010/main" val="21612186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7229"/>
            <a:ext cx="12252960" cy="7808948"/>
          </a:xfrm>
          <a:prstGeom prst="rect">
            <a:avLst/>
          </a:prstGeom>
        </p:spPr>
      </p:pic>
      <p:sp>
        <p:nvSpPr>
          <p:cNvPr id="7" name="TextBox 6"/>
          <p:cNvSpPr txBox="1"/>
          <p:nvPr/>
        </p:nvSpPr>
        <p:spPr>
          <a:xfrm>
            <a:off x="929138" y="1899946"/>
            <a:ext cx="10833652" cy="3416320"/>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Century Gothic" panose="020B0502020202020204" pitchFamily="34" charset="0"/>
              </a:rPr>
              <a:t>Aims to tackle the subject of </a:t>
            </a:r>
            <a:r>
              <a:rPr lang="en-US" sz="3200" i="1" dirty="0">
                <a:solidFill>
                  <a:srgbClr val="FF0000"/>
                </a:solidFill>
                <a:latin typeface="Century Gothic" panose="020B0502020202020204" pitchFamily="34" charset="0"/>
              </a:rPr>
              <a:t>improving human wellbeing and strengthening capabilities</a:t>
            </a:r>
            <a:r>
              <a:rPr lang="en-US" sz="3200" dirty="0">
                <a:latin typeface="Century Gothic" panose="020B0502020202020204" pitchFamily="34" charset="0"/>
              </a:rPr>
              <a:t>.</a:t>
            </a:r>
          </a:p>
          <a:p>
            <a:pPr marL="457200" indent="-457200">
              <a:buFont typeface="Arial" panose="020B0604020202020204" pitchFamily="34" charset="0"/>
              <a:buChar char="•"/>
            </a:pPr>
            <a:endParaRPr lang="en-US" sz="3200" dirty="0">
              <a:latin typeface="Century Gothic" panose="020B0502020202020204" pitchFamily="34" charset="0"/>
            </a:endParaRPr>
          </a:p>
          <a:p>
            <a:pPr marL="457200" indent="-457200">
              <a:buFont typeface="Arial" panose="020B0604020202020204" pitchFamily="34" charset="0"/>
              <a:buChar char="•"/>
            </a:pPr>
            <a:r>
              <a:rPr lang="en-US" sz="3200" dirty="0">
                <a:latin typeface="Century Gothic" panose="020B0502020202020204" pitchFamily="34" charset="0"/>
              </a:rPr>
              <a:t>This entry point is at the heart of the transformation envisaged by the 2030 Agenda for Sustainable Development.</a:t>
            </a:r>
          </a:p>
          <a:p>
            <a:pPr marL="457200" indent="-457200">
              <a:buFont typeface="Arial" panose="020B0604020202020204" pitchFamily="34" charset="0"/>
              <a:buChar char="•"/>
            </a:pPr>
            <a:endParaRPr lang="en-US" sz="2400" dirty="0">
              <a:latin typeface="Century Gothic" panose="020B0502020202020204" pitchFamily="34" charset="0"/>
            </a:endParaRPr>
          </a:p>
        </p:txBody>
      </p:sp>
      <p:sp>
        <p:nvSpPr>
          <p:cNvPr id="3" name="TextBox 2">
            <a:extLst>
              <a:ext uri="{FF2B5EF4-FFF2-40B4-BE49-F238E27FC236}">
                <a16:creationId xmlns:a16="http://schemas.microsoft.com/office/drawing/2014/main" id="{2F045717-4749-9057-C8CC-9E3C36E999A9}"/>
              </a:ext>
            </a:extLst>
          </p:cNvPr>
          <p:cNvSpPr txBox="1"/>
          <p:nvPr/>
        </p:nvSpPr>
        <p:spPr>
          <a:xfrm>
            <a:off x="759590" y="896139"/>
            <a:ext cx="9693679" cy="646331"/>
          </a:xfrm>
          <a:prstGeom prst="rect">
            <a:avLst/>
          </a:prstGeom>
          <a:noFill/>
        </p:spPr>
        <p:txBody>
          <a:bodyPr wrap="none" rtlCol="0">
            <a:spAutoFit/>
          </a:bodyPr>
          <a:lstStyle/>
          <a:p>
            <a:pPr algn="ctr"/>
            <a:r>
              <a:rPr lang="en-US" sz="3600" b="1" dirty="0">
                <a:solidFill>
                  <a:srgbClr val="112F60"/>
                </a:solidFill>
                <a:effectLst>
                  <a:innerShdw blurRad="63500" dist="50800" dir="16200000">
                    <a:prstClr val="black">
                      <a:alpha val="50000"/>
                    </a:prstClr>
                  </a:innerShdw>
                </a:effectLst>
                <a:latin typeface="Century Gothic" panose="020B0502020202020204" pitchFamily="34" charset="0"/>
              </a:rPr>
              <a:t> ANDD call for Papers, second edition 2023</a:t>
            </a:r>
            <a:endParaRPr lang="en-US" sz="3200" b="1" dirty="0">
              <a:solidFill>
                <a:srgbClr val="112F60"/>
              </a:solidFill>
              <a:effectLst>
                <a:innerShdw blurRad="63500" dist="50800" dir="16200000">
                  <a:prstClr val="black">
                    <a:alpha val="50000"/>
                  </a:prstClr>
                </a:innerShdw>
              </a:effectLst>
            </a:endParaRPr>
          </a:p>
        </p:txBody>
      </p:sp>
    </p:spTree>
    <p:extLst>
      <p:ext uri="{BB962C8B-B14F-4D97-AF65-F5344CB8AC3E}">
        <p14:creationId xmlns:p14="http://schemas.microsoft.com/office/powerpoint/2010/main" val="26704055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 y="-275385"/>
            <a:ext cx="12252960" cy="6892290"/>
          </a:xfrm>
          <a:prstGeom prst="rect">
            <a:avLst/>
          </a:prstGeom>
        </p:spPr>
      </p:pic>
      <p:sp>
        <p:nvSpPr>
          <p:cNvPr id="6" name="TextBox 5"/>
          <p:cNvSpPr txBox="1"/>
          <p:nvPr/>
        </p:nvSpPr>
        <p:spPr>
          <a:xfrm>
            <a:off x="869482" y="570842"/>
            <a:ext cx="10203401" cy="1200329"/>
          </a:xfrm>
          <a:prstGeom prst="rect">
            <a:avLst/>
          </a:prstGeom>
          <a:noFill/>
        </p:spPr>
        <p:txBody>
          <a:bodyPr wrap="square" rtlCol="0">
            <a:spAutoFit/>
          </a:bodyPr>
          <a:lstStyle/>
          <a:p>
            <a:pPr algn="ctr"/>
            <a:r>
              <a:rPr lang="en-US" sz="4400" b="1" dirty="0">
                <a:solidFill>
                  <a:srgbClr val="112F60"/>
                </a:solidFill>
                <a:effectLst>
                  <a:innerShdw blurRad="63500" dist="50800" dir="16200000">
                    <a:prstClr val="black">
                      <a:alpha val="50000"/>
                    </a:prstClr>
                  </a:innerShdw>
                </a:effectLst>
              </a:rPr>
              <a:t>UN GSDR 2030 seeks strong interventions</a:t>
            </a:r>
          </a:p>
          <a:p>
            <a:pPr algn="ctr"/>
            <a:r>
              <a:rPr lang="en-US" sz="2800" b="1" dirty="0">
                <a:solidFill>
                  <a:schemeClr val="tx2">
                    <a:lumMod val="50000"/>
                  </a:schemeClr>
                </a:solidFill>
                <a:latin typeface="Century Gothic" panose="020B0502020202020204" pitchFamily="34" charset="0"/>
              </a:rPr>
              <a:t>Six Entry Points for Achieving the 2030 SDG Goals</a:t>
            </a:r>
          </a:p>
        </p:txBody>
      </p:sp>
      <p:sp>
        <p:nvSpPr>
          <p:cNvPr id="7" name="TextBox 6"/>
          <p:cNvSpPr txBox="1"/>
          <p:nvPr/>
        </p:nvSpPr>
        <p:spPr>
          <a:xfrm>
            <a:off x="869482" y="2177900"/>
            <a:ext cx="10833652" cy="3539430"/>
          </a:xfrm>
          <a:prstGeom prst="rect">
            <a:avLst/>
          </a:prstGeom>
          <a:noFill/>
        </p:spPr>
        <p:txBody>
          <a:bodyPr wrap="square" rtlCol="0">
            <a:spAutoFit/>
          </a:bodyPr>
          <a:lstStyle/>
          <a:p>
            <a:pPr marL="457200" indent="-457200">
              <a:buFont typeface="Arial" panose="020B0604020202020204" pitchFamily="34" charset="0"/>
              <a:buChar char="•"/>
            </a:pPr>
            <a:r>
              <a:rPr lang="en-US" sz="3200" b="1" i="1" dirty="0">
                <a:solidFill>
                  <a:srgbClr val="C00000"/>
                </a:solidFill>
                <a:latin typeface="Century Gothic" panose="020B0502020202020204" pitchFamily="34" charset="0"/>
              </a:rPr>
              <a:t>Human wellbeing and capabilities</a:t>
            </a:r>
          </a:p>
          <a:p>
            <a:pPr marL="457200" indent="-457200">
              <a:buFont typeface="Arial" panose="020B0604020202020204" pitchFamily="34" charset="0"/>
              <a:buChar char="•"/>
            </a:pPr>
            <a:r>
              <a:rPr lang="en-US" sz="3200" dirty="0">
                <a:latin typeface="Century Gothic" panose="020B0502020202020204" pitchFamily="34" charset="0"/>
              </a:rPr>
              <a:t>Sustainable and just economies</a:t>
            </a:r>
          </a:p>
          <a:p>
            <a:pPr marL="457200" indent="-457200">
              <a:buFont typeface="Arial" panose="020B0604020202020204" pitchFamily="34" charset="0"/>
              <a:buChar char="•"/>
            </a:pPr>
            <a:r>
              <a:rPr lang="en-US" sz="3200" dirty="0">
                <a:latin typeface="Century Gothic" panose="020B0502020202020204" pitchFamily="34" charset="0"/>
              </a:rPr>
              <a:t>Sustainable food systems and healthy nutrition patterns</a:t>
            </a:r>
          </a:p>
          <a:p>
            <a:pPr marL="457200" indent="-457200">
              <a:buFont typeface="Arial" panose="020B0604020202020204" pitchFamily="34" charset="0"/>
              <a:buChar char="•"/>
            </a:pPr>
            <a:r>
              <a:rPr lang="en-US" sz="3200" dirty="0">
                <a:latin typeface="Century Gothic" panose="020B0502020202020204" pitchFamily="34" charset="0"/>
              </a:rPr>
              <a:t>Energy decarbonization </a:t>
            </a:r>
          </a:p>
          <a:p>
            <a:pPr marL="457200" indent="-457200">
              <a:buFont typeface="Arial" panose="020B0604020202020204" pitchFamily="34" charset="0"/>
              <a:buChar char="•"/>
            </a:pPr>
            <a:r>
              <a:rPr lang="en-US" sz="3200" dirty="0">
                <a:latin typeface="Century Gothic" panose="020B0502020202020204" pitchFamily="34" charset="0"/>
              </a:rPr>
              <a:t>Sustainable urbanization </a:t>
            </a:r>
          </a:p>
          <a:p>
            <a:pPr marL="457200" indent="-457200">
              <a:buFont typeface="Arial" panose="020B0604020202020204" pitchFamily="34" charset="0"/>
              <a:buChar char="•"/>
            </a:pPr>
            <a:r>
              <a:rPr lang="en-US" sz="3200" dirty="0">
                <a:latin typeface="Century Gothic" panose="020B0502020202020204" pitchFamily="34" charset="0"/>
              </a:rPr>
              <a:t>Securing the global environmental commons</a:t>
            </a:r>
          </a:p>
        </p:txBody>
      </p:sp>
    </p:spTree>
    <p:extLst>
      <p:ext uri="{BB962C8B-B14F-4D97-AF65-F5344CB8AC3E}">
        <p14:creationId xmlns:p14="http://schemas.microsoft.com/office/powerpoint/2010/main" val="6605730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7229"/>
            <a:ext cx="12252960" cy="7808948"/>
          </a:xfrm>
          <a:prstGeom prst="rect">
            <a:avLst/>
          </a:prstGeom>
        </p:spPr>
      </p:pic>
      <p:sp>
        <p:nvSpPr>
          <p:cNvPr id="3" name="TextBox 2">
            <a:extLst>
              <a:ext uri="{FF2B5EF4-FFF2-40B4-BE49-F238E27FC236}">
                <a16:creationId xmlns:a16="http://schemas.microsoft.com/office/drawing/2014/main" id="{2F045717-4749-9057-C8CC-9E3C36E999A9}"/>
              </a:ext>
            </a:extLst>
          </p:cNvPr>
          <p:cNvSpPr txBox="1"/>
          <p:nvPr/>
        </p:nvSpPr>
        <p:spPr>
          <a:xfrm>
            <a:off x="1482550" y="732366"/>
            <a:ext cx="8247772" cy="646331"/>
          </a:xfrm>
          <a:prstGeom prst="rect">
            <a:avLst/>
          </a:prstGeom>
          <a:noFill/>
        </p:spPr>
        <p:txBody>
          <a:bodyPr wrap="none" rtlCol="0">
            <a:spAutoFit/>
          </a:bodyPr>
          <a:lstStyle/>
          <a:p>
            <a:pPr algn="ctr"/>
            <a:r>
              <a:rPr lang="en-US" sz="3600" b="1" dirty="0">
                <a:solidFill>
                  <a:srgbClr val="112F60"/>
                </a:solidFill>
                <a:effectLst>
                  <a:innerShdw blurRad="63500" dist="50800" dir="16200000">
                    <a:prstClr val="black">
                      <a:alpha val="50000"/>
                    </a:prstClr>
                  </a:innerShdw>
                </a:effectLst>
                <a:latin typeface="Century Gothic" panose="020B0502020202020204" pitchFamily="34" charset="0"/>
              </a:rPr>
              <a:t> ANDD call for paper series: Themes </a:t>
            </a:r>
            <a:endParaRPr lang="en-US" sz="3200" b="1" dirty="0">
              <a:solidFill>
                <a:srgbClr val="112F60"/>
              </a:solidFill>
              <a:effectLst>
                <a:innerShdw blurRad="63500" dist="50800" dir="16200000">
                  <a:prstClr val="black">
                    <a:alpha val="50000"/>
                  </a:prstClr>
                </a:innerShdw>
              </a:effectLst>
            </a:endParaRPr>
          </a:p>
        </p:txBody>
      </p:sp>
      <p:sp>
        <p:nvSpPr>
          <p:cNvPr id="5" name="TextBox 4">
            <a:extLst>
              <a:ext uri="{FF2B5EF4-FFF2-40B4-BE49-F238E27FC236}">
                <a16:creationId xmlns:a16="http://schemas.microsoft.com/office/drawing/2014/main" id="{C4133A50-BB78-3184-CA8C-851DA0F45B9B}"/>
              </a:ext>
            </a:extLst>
          </p:cNvPr>
          <p:cNvSpPr txBox="1"/>
          <p:nvPr/>
        </p:nvSpPr>
        <p:spPr>
          <a:xfrm>
            <a:off x="987188" y="1450034"/>
            <a:ext cx="9867332" cy="5262979"/>
          </a:xfrm>
          <a:prstGeom prst="rect">
            <a:avLst/>
          </a:prstGeom>
          <a:noFill/>
        </p:spPr>
        <p:txBody>
          <a:bodyPr wrap="square">
            <a:spAutoFit/>
          </a:bodyPr>
          <a:lstStyle/>
          <a:p>
            <a:r>
              <a:rPr lang="en-US" sz="2400" b="1" dirty="0">
                <a:latin typeface="Century Gothic" panose="020B0502020202020204" pitchFamily="34" charset="0"/>
              </a:rPr>
              <a:t>2023 Paper series</a:t>
            </a:r>
          </a:p>
          <a:p>
            <a:pPr marL="342900" indent="-342900">
              <a:buFont typeface="Arial" panose="020B0604020202020204" pitchFamily="34" charset="0"/>
              <a:buChar char="•"/>
            </a:pPr>
            <a:r>
              <a:rPr lang="en-US" sz="2400" i="1" dirty="0">
                <a:solidFill>
                  <a:srgbClr val="FF0000"/>
                </a:solidFill>
                <a:latin typeface="Century Gothic" panose="020B0502020202020204" pitchFamily="34" charset="0"/>
              </a:rPr>
              <a:t>Education and scientific research: quality, language, participation</a:t>
            </a:r>
          </a:p>
          <a:p>
            <a:pPr marL="342900" indent="-342900">
              <a:buFont typeface="Arial" panose="020B0604020202020204" pitchFamily="34" charset="0"/>
              <a:buChar char="•"/>
            </a:pPr>
            <a:r>
              <a:rPr lang="en-US" sz="2400" i="1" dirty="0" err="1">
                <a:solidFill>
                  <a:srgbClr val="FF0000"/>
                </a:solidFill>
                <a:latin typeface="Century Gothic" panose="020B0502020202020204" pitchFamily="34" charset="0"/>
              </a:rPr>
              <a:t>Labour</a:t>
            </a:r>
            <a:r>
              <a:rPr lang="en-US" sz="2400" i="1" dirty="0">
                <a:solidFill>
                  <a:srgbClr val="FF0000"/>
                </a:solidFill>
                <a:latin typeface="Century Gothic" panose="020B0502020202020204" pitchFamily="34" charset="0"/>
              </a:rPr>
              <a:t> market challenges for young people: skills, capacity, and experience </a:t>
            </a:r>
          </a:p>
          <a:p>
            <a:endParaRPr lang="en-US" dirty="0">
              <a:latin typeface="Century Gothic" panose="020B0502020202020204" pitchFamily="34" charset="0"/>
            </a:endParaRPr>
          </a:p>
          <a:p>
            <a:r>
              <a:rPr lang="en-US" sz="2400" b="1" dirty="0">
                <a:latin typeface="Century Gothic" panose="020B0502020202020204" pitchFamily="34" charset="0"/>
              </a:rPr>
              <a:t>2024 Paper Series </a:t>
            </a:r>
          </a:p>
          <a:p>
            <a:pPr marL="342900" indent="-342900">
              <a:buFont typeface="Arial" panose="020B0604020202020204" pitchFamily="34" charset="0"/>
              <a:buChar char="•"/>
            </a:pPr>
            <a:r>
              <a:rPr lang="en-US" sz="2400" dirty="0">
                <a:latin typeface="Century Gothic" panose="020B0502020202020204" pitchFamily="34" charset="0"/>
              </a:rPr>
              <a:t>Agriculture and food security</a:t>
            </a:r>
          </a:p>
          <a:p>
            <a:pPr marL="342900" indent="-342900">
              <a:buFont typeface="Arial" panose="020B0604020202020204" pitchFamily="34" charset="0"/>
              <a:buChar char="•"/>
            </a:pPr>
            <a:r>
              <a:rPr lang="en-US" sz="2400" dirty="0">
                <a:latin typeface="Century Gothic" panose="020B0502020202020204" pitchFamily="34" charset="0"/>
              </a:rPr>
              <a:t>Sustainable consumption , resource stress and management</a:t>
            </a:r>
          </a:p>
          <a:p>
            <a:endParaRPr lang="en-US" dirty="0">
              <a:latin typeface="Century Gothic" panose="020B0502020202020204" pitchFamily="34" charset="0"/>
            </a:endParaRPr>
          </a:p>
          <a:p>
            <a:r>
              <a:rPr lang="en-US" sz="2400" b="1" dirty="0">
                <a:latin typeface="Century Gothic" panose="020B0502020202020204" pitchFamily="34" charset="0"/>
              </a:rPr>
              <a:t>2025 Paper series</a:t>
            </a:r>
          </a:p>
          <a:p>
            <a:pPr marL="342900" indent="-342900">
              <a:buFont typeface="Arial" panose="020B0604020202020204" pitchFamily="34" charset="0"/>
              <a:buChar char="•"/>
            </a:pPr>
            <a:r>
              <a:rPr lang="en-US" sz="2400" dirty="0">
                <a:latin typeface="Century Gothic" panose="020B0502020202020204" pitchFamily="34" charset="0"/>
              </a:rPr>
              <a:t>Peace &amp; security</a:t>
            </a:r>
          </a:p>
          <a:p>
            <a:pPr marL="342900" indent="-342900">
              <a:buFont typeface="Arial" panose="020B0604020202020204" pitchFamily="34" charset="0"/>
              <a:buChar char="•"/>
            </a:pPr>
            <a:r>
              <a:rPr lang="en-US" sz="2400" dirty="0">
                <a:latin typeface="Century Gothic" panose="020B0502020202020204" pitchFamily="34" charset="0"/>
              </a:rPr>
              <a:t>People capacities in access to information, knowledge and behaviors </a:t>
            </a:r>
          </a:p>
        </p:txBody>
      </p:sp>
    </p:spTree>
    <p:extLst>
      <p:ext uri="{BB962C8B-B14F-4D97-AF65-F5344CB8AC3E}">
        <p14:creationId xmlns:p14="http://schemas.microsoft.com/office/powerpoint/2010/main" val="3577441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7229"/>
            <a:ext cx="12252960" cy="7808948"/>
          </a:xfrm>
          <a:prstGeom prst="rect">
            <a:avLst/>
          </a:prstGeom>
        </p:spPr>
      </p:pic>
      <p:sp>
        <p:nvSpPr>
          <p:cNvPr id="7" name="TextBox 6"/>
          <p:cNvSpPr txBox="1"/>
          <p:nvPr/>
        </p:nvSpPr>
        <p:spPr>
          <a:xfrm>
            <a:off x="556098" y="1672028"/>
            <a:ext cx="10833652" cy="4431983"/>
          </a:xfrm>
          <a:prstGeom prst="rect">
            <a:avLst/>
          </a:prstGeom>
          <a:noFill/>
        </p:spPr>
        <p:txBody>
          <a:bodyPr wrap="square" rtlCol="0">
            <a:spAutoFit/>
          </a:bodyPr>
          <a:lstStyle/>
          <a:p>
            <a:pPr algn="ctr"/>
            <a:r>
              <a:rPr lang="en-US" sz="3200" dirty="0">
                <a:latin typeface="Century Gothic" panose="020B0502020202020204" pitchFamily="34" charset="0"/>
              </a:rPr>
              <a:t>Contributors are welcome to cover one of the following themes related to improving human wellbeing and strengthening capabilities</a:t>
            </a:r>
          </a:p>
          <a:p>
            <a:pPr algn="ctr"/>
            <a:endParaRPr lang="en-US" sz="1400" dirty="0">
              <a:latin typeface="Century Gothic" panose="020B0502020202020204" pitchFamily="34" charset="0"/>
            </a:endParaRPr>
          </a:p>
          <a:p>
            <a:pPr marL="914400" lvl="1" indent="-457200">
              <a:buFont typeface="Arial" panose="020B0604020202020204" pitchFamily="34" charset="0"/>
              <a:buChar char="•"/>
            </a:pPr>
            <a:r>
              <a:rPr lang="en-US" sz="3200" dirty="0">
                <a:latin typeface="Century Gothic" panose="020B0502020202020204" pitchFamily="34" charset="0"/>
              </a:rPr>
              <a:t>Education and scientific research: quality, language, participation</a:t>
            </a:r>
          </a:p>
          <a:p>
            <a:pPr marL="914400" lvl="1" indent="-457200">
              <a:buFont typeface="Arial" panose="020B0604020202020204" pitchFamily="34" charset="0"/>
              <a:buChar char="•"/>
            </a:pPr>
            <a:endParaRPr lang="en-US" dirty="0">
              <a:latin typeface="Century Gothic" panose="020B0502020202020204" pitchFamily="34" charset="0"/>
            </a:endParaRPr>
          </a:p>
          <a:p>
            <a:pPr marL="914400" lvl="1" indent="-457200">
              <a:buFont typeface="Arial" panose="020B0604020202020204" pitchFamily="34" charset="0"/>
              <a:buChar char="•"/>
            </a:pPr>
            <a:r>
              <a:rPr lang="en-US" sz="3200" dirty="0" err="1">
                <a:latin typeface="Century Gothic" panose="020B0502020202020204" pitchFamily="34" charset="0"/>
              </a:rPr>
              <a:t>Labour</a:t>
            </a:r>
            <a:r>
              <a:rPr lang="en-US" sz="3200" dirty="0">
                <a:latin typeface="Century Gothic" panose="020B0502020202020204" pitchFamily="34" charset="0"/>
              </a:rPr>
              <a:t> market challenges for young people: skills, capacities, and experience </a:t>
            </a:r>
          </a:p>
          <a:p>
            <a:pPr marL="457200" indent="-457200">
              <a:buFont typeface="Arial" panose="020B0604020202020204" pitchFamily="34" charset="0"/>
              <a:buChar char="•"/>
            </a:pPr>
            <a:endParaRPr lang="en-US" sz="2400" dirty="0">
              <a:latin typeface="Century Gothic" panose="020B0502020202020204" pitchFamily="34" charset="0"/>
            </a:endParaRPr>
          </a:p>
        </p:txBody>
      </p:sp>
      <p:sp>
        <p:nvSpPr>
          <p:cNvPr id="3" name="TextBox 2">
            <a:extLst>
              <a:ext uri="{FF2B5EF4-FFF2-40B4-BE49-F238E27FC236}">
                <a16:creationId xmlns:a16="http://schemas.microsoft.com/office/drawing/2014/main" id="{2F045717-4749-9057-C8CC-9E3C36E999A9}"/>
              </a:ext>
            </a:extLst>
          </p:cNvPr>
          <p:cNvSpPr txBox="1"/>
          <p:nvPr/>
        </p:nvSpPr>
        <p:spPr>
          <a:xfrm>
            <a:off x="759590" y="896139"/>
            <a:ext cx="9693679" cy="646331"/>
          </a:xfrm>
          <a:prstGeom prst="rect">
            <a:avLst/>
          </a:prstGeom>
          <a:noFill/>
        </p:spPr>
        <p:txBody>
          <a:bodyPr wrap="none" rtlCol="0">
            <a:spAutoFit/>
          </a:bodyPr>
          <a:lstStyle/>
          <a:p>
            <a:pPr algn="ctr"/>
            <a:r>
              <a:rPr lang="en-US" sz="3600" b="1" dirty="0">
                <a:solidFill>
                  <a:srgbClr val="112F60"/>
                </a:solidFill>
                <a:effectLst>
                  <a:innerShdw blurRad="63500" dist="50800" dir="16200000">
                    <a:prstClr val="black">
                      <a:alpha val="50000"/>
                    </a:prstClr>
                  </a:innerShdw>
                </a:effectLst>
                <a:latin typeface="Century Gothic" panose="020B0502020202020204" pitchFamily="34" charset="0"/>
              </a:rPr>
              <a:t> ANDD call for Papers, Second edition 2023</a:t>
            </a:r>
            <a:endParaRPr lang="en-US" sz="3200" b="1" dirty="0">
              <a:solidFill>
                <a:srgbClr val="112F60"/>
              </a:solidFill>
              <a:effectLst>
                <a:innerShdw blurRad="63500" dist="50800" dir="16200000">
                  <a:prstClr val="black">
                    <a:alpha val="50000"/>
                  </a:prstClr>
                </a:innerShdw>
              </a:effectLst>
            </a:endParaRPr>
          </a:p>
        </p:txBody>
      </p:sp>
    </p:spTree>
    <p:extLst>
      <p:ext uri="{BB962C8B-B14F-4D97-AF65-F5344CB8AC3E}">
        <p14:creationId xmlns:p14="http://schemas.microsoft.com/office/powerpoint/2010/main" val="2651235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52960" cy="6892290"/>
          </a:xfrm>
          <a:prstGeom prst="rect">
            <a:avLst/>
          </a:prstGeom>
        </p:spPr>
      </p:pic>
      <p:sp>
        <p:nvSpPr>
          <p:cNvPr id="6" name="TextBox 5"/>
          <p:cNvSpPr txBox="1"/>
          <p:nvPr/>
        </p:nvSpPr>
        <p:spPr>
          <a:xfrm>
            <a:off x="597585" y="864260"/>
            <a:ext cx="10930223" cy="1877437"/>
          </a:xfrm>
          <a:prstGeom prst="rect">
            <a:avLst/>
          </a:prstGeom>
          <a:noFill/>
        </p:spPr>
        <p:txBody>
          <a:bodyPr wrap="square" rtlCol="0">
            <a:spAutoFit/>
          </a:bodyPr>
          <a:lstStyle/>
          <a:p>
            <a:pPr algn="ctr"/>
            <a:r>
              <a:rPr lang="en-US" sz="4000" b="1" dirty="0">
                <a:solidFill>
                  <a:srgbClr val="112F60"/>
                </a:solidFill>
                <a:effectLst>
                  <a:innerShdw blurRad="63500" dist="50800" dir="16200000">
                    <a:prstClr val="black">
                      <a:alpha val="50000"/>
                    </a:prstClr>
                  </a:innerShdw>
                </a:effectLst>
                <a:latin typeface="Century Gothic" panose="020B0502020202020204" pitchFamily="34" charset="0"/>
              </a:rPr>
              <a:t>Critical focus on science-policy interface as a strategy in Achieving SDGs</a:t>
            </a:r>
          </a:p>
          <a:p>
            <a:r>
              <a:rPr lang="en-US" sz="3600" b="1" dirty="0">
                <a:solidFill>
                  <a:srgbClr val="112F60"/>
                </a:solidFill>
                <a:effectLst>
                  <a:innerShdw blurRad="63500" dist="50800" dir="16200000">
                    <a:prstClr val="black">
                      <a:alpha val="50000"/>
                    </a:prstClr>
                  </a:innerShdw>
                </a:effectLst>
                <a:latin typeface="Century Gothic" panose="020B0502020202020204" pitchFamily="34" charset="0"/>
              </a:rPr>
              <a:t> </a:t>
            </a:r>
            <a:endParaRPr lang="en-US" sz="3200" b="1" dirty="0">
              <a:solidFill>
                <a:srgbClr val="112F60"/>
              </a:solidFill>
              <a:effectLst>
                <a:innerShdw blurRad="63500" dist="50800" dir="16200000">
                  <a:prstClr val="black">
                    <a:alpha val="50000"/>
                  </a:prstClr>
                </a:innerShdw>
              </a:effectLst>
            </a:endParaRPr>
          </a:p>
        </p:txBody>
      </p:sp>
      <p:sp>
        <p:nvSpPr>
          <p:cNvPr id="7" name="TextBox 6"/>
          <p:cNvSpPr txBox="1"/>
          <p:nvPr/>
        </p:nvSpPr>
        <p:spPr>
          <a:xfrm>
            <a:off x="887106" y="2346589"/>
            <a:ext cx="10163033"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2">
                    <a:lumMod val="50000"/>
                  </a:schemeClr>
                </a:solidFill>
                <a:latin typeface="Century Gothic" panose="020B0502020202020204" pitchFamily="34" charset="0"/>
              </a:rPr>
              <a:t>Identify policy solutions, tools and recommendations to create enabling conditions based on evidence and good practices, for accelerating the implementation of the SDGs</a:t>
            </a:r>
          </a:p>
          <a:p>
            <a:pPr marL="285750" indent="-285750">
              <a:buFont typeface="Arial" panose="020B0604020202020204" pitchFamily="34" charset="0"/>
              <a:buChar char="•"/>
            </a:pPr>
            <a:endParaRPr lang="en-US" sz="2800" dirty="0">
              <a:solidFill>
                <a:schemeClr val="tx2">
                  <a:lumMod val="50000"/>
                </a:schemeClr>
              </a:solidFill>
              <a:latin typeface="Century Gothic" panose="020B0502020202020204" pitchFamily="34" charset="0"/>
            </a:endParaRPr>
          </a:p>
          <a:p>
            <a:pPr marL="285750" indent="-285750">
              <a:buFont typeface="Arial" panose="020B0604020202020204" pitchFamily="34" charset="0"/>
              <a:buChar char="•"/>
            </a:pPr>
            <a:r>
              <a:rPr lang="en-US" sz="2800" dirty="0">
                <a:solidFill>
                  <a:schemeClr val="tx2">
                    <a:lumMod val="50000"/>
                  </a:schemeClr>
                </a:solidFill>
                <a:latin typeface="Century Gothic" panose="020B0502020202020204" pitchFamily="34" charset="0"/>
              </a:rPr>
              <a:t>Recommend intervention strategies and evidence-based policies for addressing systemic and structural challenges in the Arab region.</a:t>
            </a:r>
          </a:p>
        </p:txBody>
      </p:sp>
    </p:spTree>
    <p:extLst>
      <p:ext uri="{BB962C8B-B14F-4D97-AF65-F5344CB8AC3E}">
        <p14:creationId xmlns:p14="http://schemas.microsoft.com/office/powerpoint/2010/main" val="22692330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
            <a:ext cx="12252960" cy="6892290"/>
          </a:xfrm>
          <a:prstGeom prst="rect">
            <a:avLst/>
          </a:prstGeom>
        </p:spPr>
      </p:pic>
      <p:sp>
        <p:nvSpPr>
          <p:cNvPr id="6" name="TextBox 5"/>
          <p:cNvSpPr txBox="1"/>
          <p:nvPr/>
        </p:nvSpPr>
        <p:spPr>
          <a:xfrm>
            <a:off x="595607" y="964342"/>
            <a:ext cx="9813086" cy="1323439"/>
          </a:xfrm>
          <a:prstGeom prst="rect">
            <a:avLst/>
          </a:prstGeom>
          <a:noFill/>
        </p:spPr>
        <p:txBody>
          <a:bodyPr wrap="square" rtlCol="0">
            <a:spAutoFit/>
          </a:bodyPr>
          <a:lstStyle/>
          <a:p>
            <a:pPr algn="ctr"/>
            <a:r>
              <a:rPr lang="en-US" sz="3600" dirty="0">
                <a:solidFill>
                  <a:schemeClr val="accent5"/>
                </a:solidFill>
                <a:effectLst>
                  <a:innerShdw blurRad="63500" dist="50800" dir="16200000">
                    <a:prstClr val="black">
                      <a:alpha val="50000"/>
                    </a:prstClr>
                  </a:innerShdw>
                </a:effectLst>
              </a:rPr>
              <a:t> </a:t>
            </a:r>
            <a:r>
              <a:rPr lang="en-US" sz="4000" b="1" dirty="0">
                <a:solidFill>
                  <a:schemeClr val="tx2">
                    <a:lumMod val="50000"/>
                  </a:schemeClr>
                </a:solidFill>
                <a:effectLst>
                  <a:innerShdw blurRad="63500" dist="50800" dir="16200000">
                    <a:prstClr val="black">
                      <a:alpha val="50000"/>
                    </a:prstClr>
                  </a:innerShdw>
                </a:effectLst>
              </a:rPr>
              <a:t>Research in Science-Policy Interface - in the Following Areas</a:t>
            </a:r>
            <a:r>
              <a:rPr lang="en-US" sz="3600" dirty="0">
                <a:solidFill>
                  <a:schemeClr val="accent5"/>
                </a:solidFill>
                <a:effectLst>
                  <a:innerShdw blurRad="63500" dist="50800" dir="16200000">
                    <a:prstClr val="black">
                      <a:alpha val="50000"/>
                    </a:prstClr>
                  </a:innerShdw>
                </a:effectLst>
              </a:rPr>
              <a:t> </a:t>
            </a:r>
            <a:endParaRPr lang="en-US" sz="3200" b="1" dirty="0">
              <a:solidFill>
                <a:srgbClr val="112F60"/>
              </a:solidFill>
              <a:effectLst>
                <a:innerShdw blurRad="63500" dist="50800" dir="16200000">
                  <a:prstClr val="black">
                    <a:alpha val="50000"/>
                  </a:prstClr>
                </a:innerShdw>
              </a:effectLst>
            </a:endParaRPr>
          </a:p>
        </p:txBody>
      </p:sp>
      <p:sp>
        <p:nvSpPr>
          <p:cNvPr id="7" name="TextBox 6"/>
          <p:cNvSpPr txBox="1"/>
          <p:nvPr/>
        </p:nvSpPr>
        <p:spPr>
          <a:xfrm>
            <a:off x="947332" y="2605053"/>
            <a:ext cx="10867079" cy="5386090"/>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Century Gothic" panose="020B0502020202020204" pitchFamily="34" charset="0"/>
              </a:rPr>
              <a:t>Specific evidence-based policy or set of policies and recommendations for action.</a:t>
            </a:r>
          </a:p>
          <a:p>
            <a:pPr marL="342900" indent="-342900">
              <a:buFont typeface="Arial" panose="020B0604020202020204" pitchFamily="34" charset="0"/>
              <a:buChar char="•"/>
            </a:pPr>
            <a:r>
              <a:rPr lang="en-US" sz="2800" dirty="0">
                <a:latin typeface="Century Gothic" panose="020B0502020202020204" pitchFamily="34" charset="0"/>
              </a:rPr>
              <a:t>Innovative solutions, ways, policy tools and action areas.</a:t>
            </a:r>
          </a:p>
          <a:p>
            <a:pPr marL="342900" indent="-342900">
              <a:buFont typeface="Arial" panose="020B0604020202020204" pitchFamily="34" charset="0"/>
              <a:buChar char="•"/>
            </a:pPr>
            <a:r>
              <a:rPr lang="en-US" sz="2800" dirty="0">
                <a:latin typeface="Century Gothic" panose="020B0502020202020204" pitchFamily="34" charset="0"/>
              </a:rPr>
              <a:t>Enabling conditions including advocacy that can be created with best practices.</a:t>
            </a:r>
          </a:p>
          <a:p>
            <a:pPr marL="342900" indent="-342900">
              <a:buFont typeface="Arial" panose="020B0604020202020204" pitchFamily="34" charset="0"/>
              <a:buChar char="•"/>
            </a:pPr>
            <a:r>
              <a:rPr lang="en-US" sz="2800" dirty="0">
                <a:latin typeface="Century Gothic" panose="020B0502020202020204" pitchFamily="34" charset="0"/>
              </a:rPr>
              <a:t>Interventions, policy action and stakeholder engagement: how they can help and how to scale up.</a:t>
            </a:r>
          </a:p>
          <a:p>
            <a:pPr marL="342900" indent="-342900">
              <a:buFont typeface="Arial" panose="020B0604020202020204" pitchFamily="34" charset="0"/>
              <a:buChar char="•"/>
            </a:pPr>
            <a:endParaRPr lang="en-US" sz="2400" dirty="0">
              <a:latin typeface="Century Gothic" panose="020B0502020202020204" pitchFamily="34" charset="0"/>
            </a:endParaRPr>
          </a:p>
          <a:p>
            <a:endParaRPr lang="en-US" sz="2400" dirty="0">
              <a:latin typeface="Century Gothic" panose="020B0502020202020204" pitchFamily="34" charset="0"/>
            </a:endParaRPr>
          </a:p>
          <a:p>
            <a:pPr marL="342900" indent="-342900">
              <a:buFont typeface="Arial" panose="020B0604020202020204" pitchFamily="34" charset="0"/>
              <a:buChar char="•"/>
            </a:pPr>
            <a:endParaRPr lang="en-US" sz="2000" dirty="0">
              <a:latin typeface="Century Gothic" panose="020B0502020202020204" pitchFamily="34" charset="0"/>
            </a:endParaRPr>
          </a:p>
          <a:p>
            <a:endParaRPr lang="en-US" sz="2000" dirty="0">
              <a:latin typeface="Century Gothic" panose="020B0502020202020204" pitchFamily="34" charset="0"/>
            </a:endParaRPr>
          </a:p>
          <a:p>
            <a:pPr marL="342900" indent="-342900">
              <a:buFont typeface="Arial" panose="020B0604020202020204" pitchFamily="34" charset="0"/>
              <a:buChar char="•"/>
            </a:pPr>
            <a:endParaRPr lang="en-US" sz="2000" dirty="0">
              <a:latin typeface="Century Gothic" panose="020B0502020202020204" pitchFamily="34" charset="0"/>
            </a:endParaRPr>
          </a:p>
          <a:p>
            <a:endParaRPr lang="en-US" sz="2000" dirty="0">
              <a:latin typeface="Century Gothic" panose="020B0502020202020204" pitchFamily="34" charset="0"/>
            </a:endParaRPr>
          </a:p>
          <a:p>
            <a:endParaRPr lang="en-US" sz="2000" dirty="0">
              <a:latin typeface="Century Gothic" panose="020B0502020202020204" pitchFamily="34" charset="0"/>
            </a:endParaRPr>
          </a:p>
        </p:txBody>
      </p:sp>
    </p:spTree>
    <p:extLst>
      <p:ext uri="{BB962C8B-B14F-4D97-AF65-F5344CB8AC3E}">
        <p14:creationId xmlns:p14="http://schemas.microsoft.com/office/powerpoint/2010/main" val="28213943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
            <a:ext cx="12252960" cy="6892290"/>
          </a:xfrm>
          <a:prstGeom prst="rect">
            <a:avLst/>
          </a:prstGeom>
        </p:spPr>
      </p:pic>
      <p:sp>
        <p:nvSpPr>
          <p:cNvPr id="6" name="TextBox 5"/>
          <p:cNvSpPr txBox="1"/>
          <p:nvPr/>
        </p:nvSpPr>
        <p:spPr>
          <a:xfrm>
            <a:off x="537900" y="964342"/>
            <a:ext cx="11240118" cy="1200329"/>
          </a:xfrm>
          <a:prstGeom prst="rect">
            <a:avLst/>
          </a:prstGeom>
          <a:noFill/>
        </p:spPr>
        <p:txBody>
          <a:bodyPr wrap="square" rtlCol="0">
            <a:spAutoFit/>
          </a:bodyPr>
          <a:lstStyle/>
          <a:p>
            <a:pPr algn="ctr"/>
            <a:r>
              <a:rPr lang="en-US" sz="3600" dirty="0">
                <a:solidFill>
                  <a:schemeClr val="accent5"/>
                </a:solidFill>
                <a:effectLst>
                  <a:innerShdw blurRad="63500" dist="50800" dir="16200000">
                    <a:prstClr val="black">
                      <a:alpha val="50000"/>
                    </a:prstClr>
                  </a:innerShdw>
                </a:effectLst>
              </a:rPr>
              <a:t> </a:t>
            </a:r>
            <a:r>
              <a:rPr lang="en-US" sz="3600" b="1" dirty="0">
                <a:latin typeface="Century Gothic" panose="020B0502020202020204" pitchFamily="34" charset="0"/>
              </a:rPr>
              <a:t>Education and scientific research: quality, language, participation</a:t>
            </a:r>
          </a:p>
        </p:txBody>
      </p:sp>
      <p:sp>
        <p:nvSpPr>
          <p:cNvPr id="7" name="TextBox 6"/>
          <p:cNvSpPr txBox="1"/>
          <p:nvPr/>
        </p:nvSpPr>
        <p:spPr>
          <a:xfrm>
            <a:off x="537899" y="1745244"/>
            <a:ext cx="10867079" cy="83099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latin typeface="Century Gothic" panose="020B0502020202020204" pitchFamily="34" charset="0"/>
            </a:endParaRPr>
          </a:p>
          <a:p>
            <a:pPr marL="342900" indent="-342900">
              <a:buFont typeface="Arial" panose="020B0604020202020204" pitchFamily="34" charset="0"/>
              <a:buChar char="•"/>
            </a:pPr>
            <a:endParaRPr lang="en-US" sz="2400" dirty="0">
              <a:latin typeface="Century Gothic" panose="020B0502020202020204" pitchFamily="34" charset="0"/>
            </a:endParaRPr>
          </a:p>
        </p:txBody>
      </p:sp>
      <p:sp>
        <p:nvSpPr>
          <p:cNvPr id="3" name="TextBox 2">
            <a:extLst>
              <a:ext uri="{FF2B5EF4-FFF2-40B4-BE49-F238E27FC236}">
                <a16:creationId xmlns:a16="http://schemas.microsoft.com/office/drawing/2014/main" id="{3DBB5473-5CA6-5BA4-26A1-85A4F9DE4E14}"/>
              </a:ext>
            </a:extLst>
          </p:cNvPr>
          <p:cNvSpPr txBox="1"/>
          <p:nvPr/>
        </p:nvSpPr>
        <p:spPr>
          <a:xfrm>
            <a:off x="662460" y="2204268"/>
            <a:ext cx="10867079"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entury Gothic" panose="020B0502020202020204" pitchFamily="34" charset="0"/>
              </a:rPr>
              <a:t>Dynamics of education and skill competencies that shape employment opportunities</a:t>
            </a:r>
          </a:p>
          <a:p>
            <a:pPr marL="342900" indent="-342900">
              <a:buFont typeface="Arial" panose="020B0604020202020204" pitchFamily="34" charset="0"/>
              <a:buChar char="•"/>
            </a:pPr>
            <a:r>
              <a:rPr lang="en-US" sz="2400" dirty="0">
                <a:latin typeface="Century Gothic" panose="020B0502020202020204" pitchFamily="34" charset="0"/>
              </a:rPr>
              <a:t>Multidimensional skill diversity, combination of graduate’s varied skills, subject specialization, and institutional standing to successfully break into </a:t>
            </a:r>
            <a:r>
              <a:rPr lang="en-US" sz="2400" dirty="0" err="1">
                <a:latin typeface="Century Gothic" panose="020B0502020202020204" pitchFamily="34" charset="0"/>
              </a:rPr>
              <a:t>labour</a:t>
            </a:r>
            <a:r>
              <a:rPr lang="en-US" sz="2400" dirty="0">
                <a:latin typeface="Century Gothic" panose="020B0502020202020204" pitchFamily="34" charset="0"/>
              </a:rPr>
              <a:t> force. </a:t>
            </a:r>
          </a:p>
          <a:p>
            <a:pPr marL="342900" indent="-342900">
              <a:buFont typeface="Arial" panose="020B0604020202020204" pitchFamily="34" charset="0"/>
              <a:buChar char="•"/>
            </a:pPr>
            <a:r>
              <a:rPr lang="en-US" sz="2400" dirty="0">
                <a:latin typeface="Century Gothic" panose="020B0502020202020204" pitchFamily="34" charset="0"/>
              </a:rPr>
              <a:t>Learning environment, multidimensional skill diversity – which are important factors</a:t>
            </a:r>
          </a:p>
          <a:p>
            <a:pPr marL="342900" indent="-342900">
              <a:buFont typeface="Arial" panose="020B0604020202020204" pitchFamily="34" charset="0"/>
              <a:buChar char="•"/>
            </a:pPr>
            <a:r>
              <a:rPr lang="en-US" sz="2400" dirty="0">
                <a:latin typeface="Century Gothic" panose="020B0502020202020204" pitchFamily="34" charset="0"/>
              </a:rPr>
              <a:t>Choice of institution and college of studies - are considered important factors</a:t>
            </a:r>
          </a:p>
          <a:p>
            <a:pPr marL="342900" indent="-342900">
              <a:buFont typeface="Arial" panose="020B0604020202020204" pitchFamily="34" charset="0"/>
              <a:buChar char="•"/>
            </a:pPr>
            <a:r>
              <a:rPr lang="en-US" sz="2400" dirty="0">
                <a:latin typeface="Century Gothic" panose="020B0502020202020204" pitchFamily="34" charset="0"/>
              </a:rPr>
              <a:t>Enabling environment that offers choice of graduate academic programs and subject specialization that fosters creative learning, skill development and hands on experiences for overall success</a:t>
            </a:r>
          </a:p>
          <a:p>
            <a:pPr marL="342900" indent="-342900">
              <a:buFont typeface="Arial" panose="020B0604020202020204" pitchFamily="34" charset="0"/>
              <a:buChar char="•"/>
            </a:pPr>
            <a:endParaRPr lang="en-US" sz="2400" dirty="0">
              <a:latin typeface="Century Gothic" panose="020B0502020202020204" pitchFamily="34" charset="0"/>
            </a:endParaRPr>
          </a:p>
        </p:txBody>
      </p:sp>
    </p:spTree>
    <p:extLst>
      <p:ext uri="{BB962C8B-B14F-4D97-AF65-F5344CB8AC3E}">
        <p14:creationId xmlns:p14="http://schemas.microsoft.com/office/powerpoint/2010/main" val="1409852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
            <a:ext cx="12252960" cy="6892290"/>
          </a:xfrm>
          <a:prstGeom prst="rect">
            <a:avLst/>
          </a:prstGeom>
        </p:spPr>
      </p:pic>
      <p:sp>
        <p:nvSpPr>
          <p:cNvPr id="6" name="TextBox 5"/>
          <p:cNvSpPr txBox="1"/>
          <p:nvPr/>
        </p:nvSpPr>
        <p:spPr>
          <a:xfrm>
            <a:off x="537900" y="964342"/>
            <a:ext cx="11240118" cy="646331"/>
          </a:xfrm>
          <a:prstGeom prst="rect">
            <a:avLst/>
          </a:prstGeom>
          <a:noFill/>
        </p:spPr>
        <p:txBody>
          <a:bodyPr wrap="square" rtlCol="0">
            <a:spAutoFit/>
          </a:bodyPr>
          <a:lstStyle/>
          <a:p>
            <a:pPr algn="ctr"/>
            <a:r>
              <a:rPr lang="en-US" sz="3600" dirty="0">
                <a:solidFill>
                  <a:schemeClr val="accent5"/>
                </a:solidFill>
                <a:effectLst>
                  <a:innerShdw blurRad="63500" dist="50800" dir="16200000">
                    <a:prstClr val="black">
                      <a:alpha val="50000"/>
                    </a:prstClr>
                  </a:innerShdw>
                </a:effectLst>
              </a:rPr>
              <a:t> </a:t>
            </a:r>
            <a:r>
              <a:rPr lang="en-US" sz="3600" b="1" dirty="0" err="1">
                <a:solidFill>
                  <a:schemeClr val="tx2">
                    <a:lumMod val="50000"/>
                  </a:schemeClr>
                </a:solidFill>
                <a:effectLst>
                  <a:innerShdw blurRad="63500" dist="50800" dir="16200000">
                    <a:prstClr val="black">
                      <a:alpha val="50000"/>
                    </a:prstClr>
                  </a:innerShdw>
                </a:effectLst>
              </a:rPr>
              <a:t>Labout</a:t>
            </a:r>
            <a:r>
              <a:rPr lang="en-US" sz="3600" b="1" dirty="0">
                <a:solidFill>
                  <a:schemeClr val="tx2">
                    <a:lumMod val="50000"/>
                  </a:schemeClr>
                </a:solidFill>
                <a:effectLst>
                  <a:innerShdw blurRad="63500" dist="50800" dir="16200000">
                    <a:prstClr val="black">
                      <a:alpha val="50000"/>
                    </a:prstClr>
                  </a:innerShdw>
                </a:effectLst>
              </a:rPr>
              <a:t> Market Challenges – Young Graduates  </a:t>
            </a:r>
            <a:r>
              <a:rPr lang="en-US" sz="3200" dirty="0">
                <a:solidFill>
                  <a:schemeClr val="accent5"/>
                </a:solidFill>
                <a:effectLst>
                  <a:innerShdw blurRad="63500" dist="50800" dir="16200000">
                    <a:prstClr val="black">
                      <a:alpha val="50000"/>
                    </a:prstClr>
                  </a:innerShdw>
                </a:effectLst>
              </a:rPr>
              <a:t> </a:t>
            </a:r>
            <a:endParaRPr lang="en-US" sz="2800" b="1" dirty="0">
              <a:solidFill>
                <a:srgbClr val="112F60"/>
              </a:solidFill>
              <a:effectLst>
                <a:innerShdw blurRad="63500" dist="50800" dir="16200000">
                  <a:prstClr val="black">
                    <a:alpha val="50000"/>
                  </a:prstClr>
                </a:innerShdw>
              </a:effectLst>
            </a:endParaRPr>
          </a:p>
        </p:txBody>
      </p:sp>
      <p:sp>
        <p:nvSpPr>
          <p:cNvPr id="7" name="TextBox 6"/>
          <p:cNvSpPr txBox="1"/>
          <p:nvPr/>
        </p:nvSpPr>
        <p:spPr>
          <a:xfrm>
            <a:off x="537900" y="1745244"/>
            <a:ext cx="10648716"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entury Gothic" panose="020B0502020202020204" pitchFamily="34" charset="0"/>
              </a:rPr>
              <a:t>Employers look for specific educational background, skills, experiences and functional capacities. </a:t>
            </a:r>
          </a:p>
          <a:p>
            <a:pPr marL="342900" indent="-342900">
              <a:buFont typeface="Arial" panose="020B0604020202020204" pitchFamily="34" charset="0"/>
              <a:buChar char="•"/>
            </a:pPr>
            <a:r>
              <a:rPr lang="en-US" sz="2400" dirty="0">
                <a:latin typeface="Century Gothic" panose="020B0502020202020204" pitchFamily="34" charset="0"/>
              </a:rPr>
              <a:t>Employers look for hands on work experiences</a:t>
            </a:r>
          </a:p>
          <a:p>
            <a:pPr marL="342900" indent="-342900">
              <a:buFont typeface="Arial" panose="020B0604020202020204" pitchFamily="34" charset="0"/>
              <a:buChar char="•"/>
            </a:pPr>
            <a:r>
              <a:rPr lang="en-US" sz="2400" dirty="0">
                <a:latin typeface="Century Gothic" panose="020B0502020202020204" pitchFamily="34" charset="0"/>
              </a:rPr>
              <a:t>Well-rounded capacities– are important for employment both in the private or public sector. </a:t>
            </a:r>
          </a:p>
          <a:p>
            <a:pPr marL="342900" indent="-342900">
              <a:buFont typeface="Arial" panose="020B0604020202020204" pitchFamily="34" charset="0"/>
              <a:buChar char="•"/>
            </a:pPr>
            <a:r>
              <a:rPr lang="en-US" sz="2400" dirty="0">
                <a:latin typeface="Century Gothic" panose="020B0502020202020204" pitchFamily="34" charset="0"/>
              </a:rPr>
              <a:t>Young graduates seeking work first-time - face the greatest challenges</a:t>
            </a:r>
          </a:p>
          <a:p>
            <a:pPr marL="342900" indent="-342900">
              <a:buFont typeface="Arial" panose="020B0604020202020204" pitchFamily="34" charset="0"/>
              <a:buChar char="•"/>
            </a:pPr>
            <a:r>
              <a:rPr lang="en-US" sz="2400" dirty="0">
                <a:latin typeface="Century Gothic" panose="020B0502020202020204" pitchFamily="34" charset="0"/>
              </a:rPr>
              <a:t>Potential gap between graduates’ expectations and the employers offers.</a:t>
            </a:r>
          </a:p>
          <a:p>
            <a:pPr marL="342900" indent="-342900">
              <a:buFont typeface="Arial" panose="020B0604020202020204" pitchFamily="34" charset="0"/>
              <a:buChar char="•"/>
            </a:pPr>
            <a:r>
              <a:rPr lang="en-US" sz="2400" dirty="0">
                <a:latin typeface="Century Gothic" panose="020B0502020202020204" pitchFamily="34" charset="0"/>
              </a:rPr>
              <a:t>Macro economic factors contribute to labor demand shocks - which do not uniformly affect all jobs. </a:t>
            </a:r>
          </a:p>
          <a:p>
            <a:pPr marL="342900" indent="-342900">
              <a:buFont typeface="Arial" panose="020B0604020202020204" pitchFamily="34" charset="0"/>
              <a:buChar char="•"/>
            </a:pPr>
            <a:r>
              <a:rPr lang="en-US" sz="2400" dirty="0">
                <a:latin typeface="Century Gothic" panose="020B0502020202020204" pitchFamily="34" charset="0"/>
              </a:rPr>
              <a:t>Labor markets are changing dramatically - there is an acute need for greater awareness of graduates only employment opportunities     </a:t>
            </a:r>
          </a:p>
          <a:p>
            <a:pPr marL="342900" indent="-342900">
              <a:buFont typeface="Arial" panose="020B0604020202020204" pitchFamily="34" charset="0"/>
              <a:buChar char="•"/>
            </a:pPr>
            <a:endParaRPr lang="en-US" sz="2400" dirty="0">
              <a:latin typeface="Century Gothic" panose="020B0502020202020204" pitchFamily="34" charset="0"/>
            </a:endParaRPr>
          </a:p>
          <a:p>
            <a:pPr marL="342900" indent="-342900">
              <a:buFont typeface="Arial" panose="020B0604020202020204" pitchFamily="34" charset="0"/>
              <a:buChar char="•"/>
            </a:pPr>
            <a:endParaRPr lang="en-US" sz="2400" dirty="0">
              <a:latin typeface="Century Gothic" panose="020B0502020202020204" pitchFamily="34" charset="0"/>
            </a:endParaRPr>
          </a:p>
        </p:txBody>
      </p:sp>
    </p:spTree>
    <p:extLst>
      <p:ext uri="{BB962C8B-B14F-4D97-AF65-F5344CB8AC3E}">
        <p14:creationId xmlns:p14="http://schemas.microsoft.com/office/powerpoint/2010/main" val="33858836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649</Words>
  <Application>Microsoft Office PowerPoint</Application>
  <PresentationFormat>Widescreen</PresentationFormat>
  <Paragraphs>73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Arabic Typesetting</vt:lpstr>
      <vt:lpstr>Arial</vt:lpstr>
      <vt:lpstr>Calibri</vt:lpstr>
      <vt:lpstr>Calibri Light</vt:lpstr>
      <vt:lpstr>Century Gothic</vt:lpstr>
      <vt:lpstr>HelveticaNeueLT Std Cn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Osama Khader Abou - Shahla</dc:creator>
  <cp:lastModifiedBy>Arokiasamy Perianayagam</cp:lastModifiedBy>
  <cp:revision>75</cp:revision>
  <dcterms:created xsi:type="dcterms:W3CDTF">2022-08-25T15:03:29Z</dcterms:created>
  <dcterms:modified xsi:type="dcterms:W3CDTF">2023-05-18T07:26:55Z</dcterms:modified>
</cp:coreProperties>
</file>